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8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83071"/>
            <a:ext cx="8787384" cy="6500117"/>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solidFill>
                  <a:schemeClr val="tx1">
                    <a:lumMod val="95000"/>
                    <a:lumOff val="5000"/>
                  </a:schemeClr>
                </a:solidFill>
              </a:defRPr>
            </a:lvl1pPr>
          </a:lstStyle>
          <a:p>
            <a:r>
              <a:rPr lang="x-none"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rgbClr val="0D0D0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dirty="0" smtClean="0"/>
              <a:t>Click to edit Master subtitle style</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16/12/20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x-none" smtClean="0"/>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16/12/20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x-none" smtClean="0"/>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16/12/20</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x-none"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x-none" smtClean="0"/>
              <a:t>Drag picture to placeholder or click icon to add</a:t>
            </a:r>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x-none" smtClean="0"/>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16/12/20</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x-none" smtClean="0"/>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16/12/20</a:t>
            </a:fld>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x-none" smtClean="0"/>
              <a:t>Drag picture to placeholder or click icon to add</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x-none" smtClean="0"/>
              <a:t>Drag picture to placeholder or click icon to add</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x-none" smtClean="0"/>
              <a:t>Drag picture to placeholder or click icon to add</a:t>
            </a:r>
            <a:endParaRPr/>
          </a:p>
        </p:txBody>
      </p:sp>
      <p:sp>
        <p:nvSpPr>
          <p:cNvPr id="13"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16/12/20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16/12/20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16/12/20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solidFill>
                  <a:srgbClr val="0D0D0D"/>
                </a:solidFill>
              </a:defRPr>
            </a:lvl1pPr>
          </a:lstStyle>
          <a:p>
            <a:r>
              <a:rPr lang="x-none" dirty="0" smtClean="0"/>
              <a:t>Click to edit Master title style</a:t>
            </a:r>
            <a:endParaRPr dirty="0"/>
          </a:p>
        </p:txBody>
      </p:sp>
      <p:sp>
        <p:nvSpPr>
          <p:cNvPr id="3" name="Content Placeholder 2"/>
          <p:cNvSpPr>
            <a:spLocks noGrp="1"/>
          </p:cNvSpPr>
          <p:nvPr>
            <p:ph idx="1"/>
          </p:nvPr>
        </p:nvSpPr>
        <p:spPr>
          <a:xfrm>
            <a:off x="415925" y="2756646"/>
            <a:ext cx="8308975" cy="3491753"/>
          </a:xfrm>
        </p:spPr>
        <p:txBody>
          <a:bodyPr>
            <a:normAutofit/>
          </a:bodyPr>
          <a:lstStyle>
            <a:lvl1pPr>
              <a:defRPr sz="2200"/>
            </a:lvl1pPr>
            <a:lvl2pPr>
              <a:defRPr sz="1800"/>
            </a:lvl2pPr>
            <a:lvl3pPr>
              <a:defRPr sz="1800"/>
            </a:lvl3pPr>
            <a:lvl4pPr>
              <a:defRPr sz="1800"/>
            </a:lvl4pPr>
            <a:lvl5pPr>
              <a:defRPr sz="1800"/>
            </a:lvl5pPr>
          </a:lstStyle>
          <a:p>
            <a:pPr lvl="0"/>
            <a:r>
              <a:rPr lang="x-none" dirty="0" smtClean="0"/>
              <a:t>Click to edit Master text styles</a:t>
            </a:r>
          </a:p>
          <a:p>
            <a:pPr lvl="1"/>
            <a:r>
              <a:rPr lang="x-none" dirty="0" smtClean="0"/>
              <a:t>Second level</a:t>
            </a:r>
          </a:p>
          <a:p>
            <a:pPr lvl="2"/>
            <a:r>
              <a:rPr lang="x-none" dirty="0" smtClean="0"/>
              <a:t>Third level</a:t>
            </a:r>
          </a:p>
          <a:p>
            <a:pPr lvl="3"/>
            <a:r>
              <a:rPr lang="x-none" dirty="0" smtClean="0"/>
              <a:t>Fourth level</a:t>
            </a:r>
          </a:p>
          <a:p>
            <a:pPr lvl="4"/>
            <a:r>
              <a:rPr lang="x-none" dirty="0"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16/12/20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lvl1pPr>
              <a:defRPr>
                <a:solidFill>
                  <a:srgbClr val="0D0D0D"/>
                </a:solidFill>
              </a:defRPr>
            </a:lvl1pPr>
          </a:lstStyle>
          <a:p>
            <a:r>
              <a:rPr lang="x-none" dirty="0" smtClean="0"/>
              <a:t>Click to edit Master title style</a:t>
            </a:r>
            <a:endParaRPr dirty="0"/>
          </a:p>
        </p:txBody>
      </p:sp>
      <p:sp>
        <p:nvSpPr>
          <p:cNvPr id="3" name="Content Placeholder 2"/>
          <p:cNvSpPr>
            <a:spLocks noGrp="1"/>
          </p:cNvSpPr>
          <p:nvPr>
            <p:ph idx="1"/>
          </p:nvPr>
        </p:nvSpPr>
        <p:spPr/>
        <p:txBody>
          <a:bodyPr/>
          <a:lstStyle>
            <a:lvl1pPr>
              <a:buClrTx/>
              <a:defRPr sz="2200">
                <a:solidFill>
                  <a:srgbClr val="0D0D0D"/>
                </a:solidFill>
              </a:defRPr>
            </a:lvl1pPr>
            <a:lvl2pPr>
              <a:buClr>
                <a:schemeClr val="bg1">
                  <a:lumMod val="75000"/>
                </a:schemeClr>
              </a:buClr>
              <a:defRPr>
                <a:solidFill>
                  <a:srgbClr val="0D0D0D"/>
                </a:solidFill>
              </a:defRPr>
            </a:lvl2pPr>
            <a:lvl3pPr>
              <a:buClrTx/>
              <a:defRPr>
                <a:solidFill>
                  <a:srgbClr val="0D0D0D"/>
                </a:solidFill>
              </a:defRPr>
            </a:lvl3pPr>
            <a:lvl4pPr>
              <a:buClr>
                <a:schemeClr val="bg1">
                  <a:lumMod val="75000"/>
                </a:schemeClr>
              </a:buClr>
              <a:defRPr>
                <a:solidFill>
                  <a:srgbClr val="0D0D0D"/>
                </a:solidFill>
              </a:defRPr>
            </a:lvl4pPr>
            <a:lvl5pPr>
              <a:buClrTx/>
              <a:defRPr>
                <a:solidFill>
                  <a:srgbClr val="0D0D0D"/>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x-none" dirty="0" smtClean="0"/>
              <a:t>Click to edit Master text styles</a:t>
            </a:r>
          </a:p>
          <a:p>
            <a:pPr lvl="1"/>
            <a:r>
              <a:rPr lang="x-none" dirty="0" smtClean="0"/>
              <a:t>Second level</a:t>
            </a:r>
          </a:p>
          <a:p>
            <a:pPr lvl="2"/>
            <a:r>
              <a:rPr lang="x-none" dirty="0" smtClean="0"/>
              <a:t>Third level</a:t>
            </a:r>
          </a:p>
          <a:p>
            <a:pPr lvl="3"/>
            <a:r>
              <a:rPr lang="x-none" dirty="0" smtClean="0"/>
              <a:t>Fourth level</a:t>
            </a:r>
          </a:p>
          <a:p>
            <a:pPr lvl="4"/>
            <a:r>
              <a:rPr lang="x-none" dirty="0"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16/12/20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75191"/>
            <a:ext cx="8785105" cy="6507997"/>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x-none" smtClean="0"/>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7CE38E4D-051A-41E1-86A4-E56916468FD0}" type="datetimeFigureOut">
              <a:rPr lang="en-US" smtClean="0"/>
              <a:t>16/12/20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7CE38E4D-051A-41E1-86A4-E56916468FD0}" type="datetimeFigureOut">
              <a:rPr lang="en-US" smtClean="0"/>
              <a:t>16/12/20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7CE38E4D-051A-41E1-86A4-E56916468FD0}" type="datetimeFigureOut">
              <a:rPr lang="en-US" smtClean="0"/>
              <a:t>16/12/20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7CE38E4D-051A-41E1-86A4-E56916468FD0}" type="datetimeFigureOut">
              <a:rPr lang="en-US" smtClean="0"/>
              <a:t>16/12/20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16/12/20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x-none" smtClean="0"/>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x-none"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16/12/20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7CE38E4D-051A-41E1-86A4-E56916468FD0}" type="datetimeFigureOut">
              <a:rPr lang="en-US" smtClean="0"/>
              <a:t>16/12/20</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886BB73A-582F-4420-9A14-CB10A2B2E5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513" y="585249"/>
            <a:ext cx="8307387" cy="2430308"/>
          </a:xfrm>
        </p:spPr>
        <p:txBody>
          <a:bodyPr/>
          <a:lstStyle/>
          <a:p>
            <a:r>
              <a:rPr lang="en-US" sz="6000" dirty="0" smtClean="0"/>
              <a:t>Community Development </a:t>
            </a:r>
            <a:r>
              <a:rPr lang="en-US" sz="6000" dirty="0" err="1" smtClean="0"/>
              <a:t>Programme</a:t>
            </a:r>
            <a:endParaRPr lang="en-US" sz="6000" dirty="0"/>
          </a:p>
        </p:txBody>
      </p:sp>
      <p:sp>
        <p:nvSpPr>
          <p:cNvPr id="3" name="Subtitle 2"/>
          <p:cNvSpPr>
            <a:spLocks noGrp="1"/>
          </p:cNvSpPr>
          <p:nvPr>
            <p:ph type="subTitle" idx="1"/>
          </p:nvPr>
        </p:nvSpPr>
        <p:spPr>
          <a:xfrm>
            <a:off x="417513" y="3548853"/>
            <a:ext cx="8307387" cy="2179118"/>
          </a:xfrm>
        </p:spPr>
        <p:txBody>
          <a:bodyPr>
            <a:normAutofit/>
          </a:bodyPr>
          <a:lstStyle/>
          <a:p>
            <a:r>
              <a:rPr lang="en-US" sz="2000" dirty="0"/>
              <a:t>Dr. S. Mehdi Abbas </a:t>
            </a:r>
            <a:r>
              <a:rPr lang="en-US" sz="2000" dirty="0" err="1"/>
              <a:t>Zaidi</a:t>
            </a:r>
            <a:endParaRPr lang="en-US" sz="2000" dirty="0"/>
          </a:p>
          <a:p>
            <a:r>
              <a:rPr lang="en-US" sz="1400" dirty="0"/>
              <a:t>Associate Professor</a:t>
            </a:r>
          </a:p>
          <a:p>
            <a:r>
              <a:rPr lang="en-US" sz="1400" dirty="0"/>
              <a:t>Department of Sociology</a:t>
            </a:r>
          </a:p>
          <a:p>
            <a:r>
              <a:rPr lang="en-US" sz="1400" dirty="0"/>
              <a:t>Shia P.G. College, </a:t>
            </a:r>
            <a:r>
              <a:rPr lang="en-US" sz="1400" dirty="0" err="1"/>
              <a:t>Lucknow</a:t>
            </a:r>
            <a:endParaRPr lang="en-US" sz="1400" dirty="0"/>
          </a:p>
          <a:p>
            <a:r>
              <a:rPr lang="en-US" sz="1400" dirty="0"/>
              <a:t>E-mail - mehdi.abbas92@gmail.com</a:t>
            </a:r>
          </a:p>
          <a:p>
            <a:r>
              <a:rPr lang="en-US" sz="1400" dirty="0"/>
              <a:t>Contact No. - +91-</a:t>
            </a:r>
            <a:r>
              <a:rPr lang="en-US" sz="1400" dirty="0" smtClean="0"/>
              <a:t>9839287412</a:t>
            </a:r>
            <a:endParaRPr lang="en-US" sz="1400" dirty="0"/>
          </a:p>
        </p:txBody>
      </p:sp>
    </p:spTree>
    <p:extLst>
      <p:ext uri="{BB962C8B-B14F-4D97-AF65-F5344CB8AC3E}">
        <p14:creationId xmlns:p14="http://schemas.microsoft.com/office/powerpoint/2010/main" val="31572172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a:t>To bring about development in the sphere of primary education, public health and recreation.</a:t>
            </a:r>
          </a:p>
          <a:p>
            <a:r>
              <a:rPr lang="en-US" dirty="0"/>
              <a:t>To assist the villagers to build good and cheap houses with the help of modern plans and new building methods.</a:t>
            </a:r>
          </a:p>
          <a:p>
            <a:r>
              <a:rPr lang="en-US" dirty="0"/>
              <a:t>To set up and encourage cottage industries and indigenous handicrafts.</a:t>
            </a:r>
          </a:p>
          <a:p>
            <a:endParaRPr lang="en-US" dirty="0"/>
          </a:p>
        </p:txBody>
      </p:sp>
    </p:spTree>
    <p:extLst>
      <p:ext uri="{BB962C8B-B14F-4D97-AF65-F5344CB8AC3E}">
        <p14:creationId xmlns:p14="http://schemas.microsoft.com/office/powerpoint/2010/main" val="16399269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Objectives</a:t>
            </a:r>
            <a:endParaRPr lang="en-US" dirty="0"/>
          </a:p>
        </p:txBody>
      </p:sp>
      <p:sp>
        <p:nvSpPr>
          <p:cNvPr id="3" name="Content Placeholder 2"/>
          <p:cNvSpPr>
            <a:spLocks noGrp="1"/>
          </p:cNvSpPr>
          <p:nvPr>
            <p:ph idx="1"/>
          </p:nvPr>
        </p:nvSpPr>
        <p:spPr/>
        <p:txBody>
          <a:bodyPr/>
          <a:lstStyle/>
          <a:p>
            <a:r>
              <a:rPr lang="en-US" dirty="0"/>
              <a:t>The long – term objective of community development projects refers to holistic development of rural life through optimum </a:t>
            </a:r>
            <a:r>
              <a:rPr lang="en-US" dirty="0" err="1"/>
              <a:t>utilisation</a:t>
            </a:r>
            <a:r>
              <a:rPr lang="en-US" dirty="0"/>
              <a:t> of physical and human </a:t>
            </a:r>
            <a:r>
              <a:rPr lang="en-US" dirty="0" smtClean="0"/>
              <a:t>resources.</a:t>
            </a:r>
          </a:p>
          <a:p>
            <a:r>
              <a:rPr lang="en-US" dirty="0" smtClean="0"/>
              <a:t>It </a:t>
            </a:r>
            <a:r>
              <a:rPr lang="en-US" dirty="0"/>
              <a:t>is further oriented to provide all sorts of facilities available in a Welfare State to the </a:t>
            </a:r>
            <a:r>
              <a:rPr lang="en-US" dirty="0" err="1" smtClean="0"/>
              <a:t>ruralites</a:t>
            </a:r>
            <a:r>
              <a:rPr lang="en-US" dirty="0" smtClean="0"/>
              <a:t>.</a:t>
            </a:r>
          </a:p>
          <a:p>
            <a:r>
              <a:rPr lang="en-US" dirty="0" smtClean="0"/>
              <a:t>Taking </a:t>
            </a:r>
            <a:r>
              <a:rPr lang="en-US" dirty="0"/>
              <a:t>care of the social, moral and financial progress of the villagers also comes within the purview of the long-term objectives of community development projects.</a:t>
            </a:r>
          </a:p>
        </p:txBody>
      </p:sp>
    </p:spTree>
    <p:extLst>
      <p:ext uri="{BB962C8B-B14F-4D97-AF65-F5344CB8AC3E}">
        <p14:creationId xmlns:p14="http://schemas.microsoft.com/office/powerpoint/2010/main" val="12473488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t>
            </a:r>
            <a:endParaRPr lang="en-US" dirty="0"/>
          </a:p>
        </p:txBody>
      </p:sp>
      <p:sp>
        <p:nvSpPr>
          <p:cNvPr id="3" name="Content Placeholder 2"/>
          <p:cNvSpPr>
            <a:spLocks noGrp="1"/>
          </p:cNvSpPr>
          <p:nvPr>
            <p:ph idx="1"/>
          </p:nvPr>
        </p:nvSpPr>
        <p:spPr/>
        <p:txBody>
          <a:bodyPr/>
          <a:lstStyle/>
          <a:p>
            <a:r>
              <a:rPr lang="en-US" dirty="0"/>
              <a:t>The Community Development </a:t>
            </a:r>
            <a:r>
              <a:rPr lang="en-US" dirty="0" err="1"/>
              <a:t>Programme</a:t>
            </a:r>
            <a:r>
              <a:rPr lang="en-US" dirty="0"/>
              <a:t> is broadly divided into three phases. They </a:t>
            </a:r>
            <a:r>
              <a:rPr lang="en-US" dirty="0" smtClean="0"/>
              <a:t>are: </a:t>
            </a:r>
          </a:p>
          <a:p>
            <a:pPr lvl="1"/>
            <a:r>
              <a:rPr lang="en-US" sz="2000" b="1" dirty="0" smtClean="0"/>
              <a:t>(</a:t>
            </a:r>
            <a:r>
              <a:rPr lang="en-US" sz="2000" b="1" dirty="0"/>
              <a:t>a) </a:t>
            </a:r>
            <a:r>
              <a:rPr lang="en-US" sz="2000" b="1" dirty="0" smtClean="0"/>
              <a:t>The </a:t>
            </a:r>
            <a:r>
              <a:rPr lang="en-US" sz="2000" b="1" dirty="0"/>
              <a:t>National Extension </a:t>
            </a:r>
            <a:r>
              <a:rPr lang="en-US" sz="2000" b="1" dirty="0" smtClean="0"/>
              <a:t>Phase</a:t>
            </a:r>
            <a:r>
              <a:rPr lang="en-US" sz="2000" dirty="0"/>
              <a:t>- </a:t>
            </a:r>
            <a:r>
              <a:rPr lang="en-US" sz="2000" dirty="0" smtClean="0"/>
              <a:t>The </a:t>
            </a:r>
            <a:r>
              <a:rPr lang="en-US" sz="2000" dirty="0"/>
              <a:t>areas selected are subjected to the method of providing services on the ordinary rural development pattern with a lesser governmental expenditure. </a:t>
            </a:r>
            <a:endParaRPr lang="en-US" sz="2000" dirty="0" smtClean="0"/>
          </a:p>
          <a:p>
            <a:pPr lvl="1"/>
            <a:r>
              <a:rPr lang="en-US" sz="2000" b="1" dirty="0" smtClean="0"/>
              <a:t>(</a:t>
            </a:r>
            <a:r>
              <a:rPr lang="en-US" sz="2000" b="1" dirty="0"/>
              <a:t>b) </a:t>
            </a:r>
            <a:r>
              <a:rPr lang="en-US" sz="2000" b="1" dirty="0" smtClean="0"/>
              <a:t>The </a:t>
            </a:r>
            <a:r>
              <a:rPr lang="en-US" sz="2000" b="1" dirty="0"/>
              <a:t>Intensive Community Development Project </a:t>
            </a:r>
            <a:r>
              <a:rPr lang="en-US" sz="2000" b="1" dirty="0" smtClean="0"/>
              <a:t>Phase</a:t>
            </a:r>
            <a:r>
              <a:rPr lang="en-US" sz="2000" dirty="0"/>
              <a:t>- </a:t>
            </a:r>
            <a:r>
              <a:rPr lang="en-US" sz="2000" dirty="0" smtClean="0"/>
              <a:t>The </a:t>
            </a:r>
            <a:r>
              <a:rPr lang="en-US" sz="2000" dirty="0"/>
              <a:t>blocks selected are subjected to more composite and more intensive development schemes with larger governmental expenditure. </a:t>
            </a:r>
            <a:endParaRPr lang="en-US" sz="2000" dirty="0" smtClean="0"/>
          </a:p>
        </p:txBody>
      </p:sp>
    </p:spTree>
    <p:extLst>
      <p:ext uri="{BB962C8B-B14F-4D97-AF65-F5344CB8AC3E}">
        <p14:creationId xmlns:p14="http://schemas.microsoft.com/office/powerpoint/2010/main" val="41172489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pPr marL="457200" lvl="2">
              <a:spcBef>
                <a:spcPts val="2000"/>
              </a:spcBef>
            </a:pPr>
            <a:r>
              <a:rPr lang="en-US" sz="2000" b="1" dirty="0"/>
              <a:t>(c) The Post-Intensive Development Phase</a:t>
            </a:r>
            <a:r>
              <a:rPr lang="en-US" sz="2000" dirty="0" smtClean="0"/>
              <a:t>- It </a:t>
            </a:r>
            <a:r>
              <a:rPr lang="en-US" sz="2000" dirty="0"/>
              <a:t>is presumed that the basis for self-perpetuation of the process initiated during the earlier phases has been created and the need for special government expenses reduced. Slowly the areas are left in the charge of the departments for the development</a:t>
            </a:r>
            <a:r>
              <a:rPr lang="en-US" sz="2000" dirty="0" smtClean="0"/>
              <a:t>.</a:t>
            </a:r>
          </a:p>
          <a:p>
            <a:pPr marL="0"/>
            <a:r>
              <a:rPr lang="en-US" dirty="0"/>
              <a:t>An elaborate organization has been created to implement Community Development Projects; it is known as </a:t>
            </a:r>
            <a:r>
              <a:rPr lang="en-US" b="1" dirty="0"/>
              <a:t>the Community Project Administration.</a:t>
            </a:r>
          </a:p>
        </p:txBody>
      </p:sp>
    </p:spTree>
    <p:extLst>
      <p:ext uri="{BB962C8B-B14F-4D97-AF65-F5344CB8AC3E}">
        <p14:creationId xmlns:p14="http://schemas.microsoft.com/office/powerpoint/2010/main" val="30175661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a:t>The entire administration is composed of four major types- the central administration, the state administration, the district organization and the project </a:t>
            </a:r>
            <a:r>
              <a:rPr lang="en-US" dirty="0" smtClean="0"/>
              <a:t>administration.</a:t>
            </a:r>
          </a:p>
          <a:p>
            <a:r>
              <a:rPr lang="en-US" dirty="0" smtClean="0"/>
              <a:t>The </a:t>
            </a:r>
            <a:r>
              <a:rPr lang="en-US" dirty="0"/>
              <a:t>power and the control flow from top to bottom making it a hierarchic bureaucratic organization.</a:t>
            </a:r>
          </a:p>
        </p:txBody>
      </p:sp>
    </p:spTree>
    <p:extLst>
      <p:ext uri="{BB962C8B-B14F-4D97-AF65-F5344CB8AC3E}">
        <p14:creationId xmlns:p14="http://schemas.microsoft.com/office/powerpoint/2010/main" val="17362664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a:xfrm>
            <a:off x="415925" y="2756646"/>
            <a:ext cx="8308975" cy="3725423"/>
          </a:xfrm>
        </p:spPr>
        <p:txBody>
          <a:bodyPr>
            <a:normAutofit/>
          </a:bodyPr>
          <a:lstStyle/>
          <a:p>
            <a:r>
              <a:rPr lang="en-US" b="1" dirty="0"/>
              <a:t>1. Agricultural and allied fields</a:t>
            </a:r>
            <a:r>
              <a:rPr lang="en-US" dirty="0" smtClean="0"/>
              <a:t>: Under </a:t>
            </a:r>
            <a:r>
              <a:rPr lang="en-US" dirty="0"/>
              <a:t>this category activities regarding following items are included, </a:t>
            </a:r>
            <a:endParaRPr lang="en-US" dirty="0" smtClean="0"/>
          </a:p>
          <a:p>
            <a:pPr lvl="1"/>
            <a:r>
              <a:rPr lang="en-US" sz="2000" dirty="0" smtClean="0"/>
              <a:t>(</a:t>
            </a:r>
            <a:r>
              <a:rPr lang="en-US" sz="2000" dirty="0"/>
              <a:t>a) </a:t>
            </a:r>
            <a:r>
              <a:rPr lang="en-US" sz="2000" dirty="0" err="1"/>
              <a:t>reutilisation</a:t>
            </a:r>
            <a:r>
              <a:rPr lang="en-US" sz="2000" dirty="0"/>
              <a:t> of virgin and waste lands, </a:t>
            </a:r>
            <a:endParaRPr lang="en-US" sz="2000" dirty="0" smtClean="0"/>
          </a:p>
          <a:p>
            <a:pPr lvl="1"/>
            <a:r>
              <a:rPr lang="en-US" sz="2000" dirty="0" smtClean="0"/>
              <a:t>(</a:t>
            </a:r>
            <a:r>
              <a:rPr lang="en-US" sz="2000" dirty="0"/>
              <a:t>b) repairing of old wells, digging new wells and provision of major/minor irrigation facilities, </a:t>
            </a:r>
            <a:endParaRPr lang="en-US" sz="2000" dirty="0" smtClean="0"/>
          </a:p>
          <a:p>
            <a:pPr lvl="1"/>
            <a:r>
              <a:rPr lang="en-US" sz="2000" dirty="0" smtClean="0"/>
              <a:t>(</a:t>
            </a:r>
            <a:r>
              <a:rPr lang="en-US" sz="2000" dirty="0"/>
              <a:t>c) adoption of qualitative high-yielding seeds, manures, fertilizers, use of tractors etc., </a:t>
            </a:r>
            <a:endParaRPr lang="en-US" sz="2000" dirty="0" smtClean="0"/>
          </a:p>
          <a:p>
            <a:pPr lvl="1"/>
            <a:r>
              <a:rPr lang="en-US" sz="2000" dirty="0" smtClean="0"/>
              <a:t>(</a:t>
            </a:r>
            <a:r>
              <a:rPr lang="en-US" sz="2000" dirty="0"/>
              <a:t>d) provision of credit facilities for the development of animal husbandry, poultry farming, fishery, soil conservation etc. and </a:t>
            </a:r>
            <a:endParaRPr lang="en-US" sz="2000" dirty="0" smtClean="0"/>
          </a:p>
          <a:p>
            <a:pPr lvl="1"/>
            <a:r>
              <a:rPr lang="en-US" sz="2000" dirty="0" smtClean="0"/>
              <a:t>(</a:t>
            </a:r>
            <a:r>
              <a:rPr lang="en-US" sz="2000" dirty="0"/>
              <a:t>e) growth of vegetables and plants etc.</a:t>
            </a:r>
          </a:p>
          <a:p>
            <a:endParaRPr lang="en-US" dirty="0"/>
          </a:p>
        </p:txBody>
      </p:sp>
    </p:spTree>
    <p:extLst>
      <p:ext uri="{BB962C8B-B14F-4D97-AF65-F5344CB8AC3E}">
        <p14:creationId xmlns:p14="http://schemas.microsoft.com/office/powerpoint/2010/main" val="17320047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a:xfrm>
            <a:off x="415925" y="2756646"/>
            <a:ext cx="8308975" cy="3740022"/>
          </a:xfrm>
        </p:spPr>
        <p:txBody>
          <a:bodyPr>
            <a:normAutofit/>
          </a:bodyPr>
          <a:lstStyle/>
          <a:p>
            <a:r>
              <a:rPr lang="en-US" b="1" dirty="0"/>
              <a:t>2. </a:t>
            </a:r>
            <a:r>
              <a:rPr lang="en-US" b="1" dirty="0" err="1"/>
              <a:t>Organisation</a:t>
            </a:r>
            <a:r>
              <a:rPr lang="en-US" dirty="0" smtClean="0"/>
              <a:t>: </a:t>
            </a:r>
            <a:r>
              <a:rPr lang="en-US" dirty="0" err="1" smtClean="0"/>
              <a:t>Organisation</a:t>
            </a:r>
            <a:r>
              <a:rPr lang="en-US" dirty="0" smtClean="0"/>
              <a:t> </a:t>
            </a:r>
            <a:r>
              <a:rPr lang="en-US" dirty="0"/>
              <a:t>of ‘co-operative service societies’, multi-purpose cooperative societies, ‘marketing co-operatives’ and other types of people’s institutions</a:t>
            </a:r>
            <a:r>
              <a:rPr lang="en-US" dirty="0" smtClean="0"/>
              <a:t>.</a:t>
            </a:r>
            <a:endParaRPr lang="en-US" dirty="0"/>
          </a:p>
          <a:p>
            <a:r>
              <a:rPr lang="en-US" b="1" dirty="0"/>
              <a:t>3. Education</a:t>
            </a:r>
            <a:r>
              <a:rPr lang="en-US" dirty="0" smtClean="0"/>
              <a:t>: Attaching </a:t>
            </a:r>
            <a:r>
              <a:rPr lang="en-US" dirty="0"/>
              <a:t>importance to primary education, adult education and social education with the aim of expanding the mental horizon of the </a:t>
            </a:r>
            <a:r>
              <a:rPr lang="en-US" dirty="0" err="1"/>
              <a:t>ruralites</a:t>
            </a:r>
            <a:r>
              <a:rPr lang="en-US" dirty="0" smtClean="0"/>
              <a:t>.</a:t>
            </a:r>
            <a:endParaRPr lang="en-US" dirty="0"/>
          </a:p>
          <a:p>
            <a:r>
              <a:rPr lang="en-US" b="1" dirty="0"/>
              <a:t>4. Employment</a:t>
            </a:r>
            <a:r>
              <a:rPr lang="en-US" dirty="0" smtClean="0"/>
              <a:t>: For </a:t>
            </a:r>
            <a:r>
              <a:rPr lang="en-US" dirty="0"/>
              <a:t>solving the problem of rural unemployment, attempts have been made for the setting up of small scale and cottage industries.</a:t>
            </a:r>
          </a:p>
        </p:txBody>
      </p:sp>
    </p:spTree>
    <p:extLst>
      <p:ext uri="{BB962C8B-B14F-4D97-AF65-F5344CB8AC3E}">
        <p14:creationId xmlns:p14="http://schemas.microsoft.com/office/powerpoint/2010/main" val="396364085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normAutofit/>
          </a:bodyPr>
          <a:lstStyle/>
          <a:p>
            <a:r>
              <a:rPr lang="en-US" b="1" dirty="0"/>
              <a:t>5. Health Services</a:t>
            </a:r>
            <a:r>
              <a:rPr lang="en-US" dirty="0" smtClean="0"/>
              <a:t>: Provision </a:t>
            </a:r>
            <a:r>
              <a:rPr lang="en-US" dirty="0"/>
              <a:t>for mobile, permanent dispensaries, arrangements for maternal care, medical aid during pregnancy, midwife service, child care etc</a:t>
            </a:r>
            <a:r>
              <a:rPr lang="en-US" dirty="0" smtClean="0"/>
              <a:t>.</a:t>
            </a:r>
            <a:endParaRPr lang="en-US" dirty="0"/>
          </a:p>
          <a:p>
            <a:r>
              <a:rPr lang="en-US" b="1" dirty="0"/>
              <a:t>6. Communication</a:t>
            </a:r>
            <a:r>
              <a:rPr lang="en-US" dirty="0" smtClean="0"/>
              <a:t>: Repair </a:t>
            </a:r>
            <a:r>
              <a:rPr lang="en-US" dirty="0"/>
              <a:t>of old roads, construction of new roads and arrangement for transportation and communication facilities.</a:t>
            </a:r>
          </a:p>
          <a:p>
            <a:r>
              <a:rPr lang="en-US" b="1" dirty="0" smtClean="0"/>
              <a:t>7</a:t>
            </a:r>
            <a:r>
              <a:rPr lang="en-US" b="1" dirty="0"/>
              <a:t>. Vocational training</a:t>
            </a:r>
            <a:r>
              <a:rPr lang="en-US" dirty="0" smtClean="0"/>
              <a:t>: Imparting </a:t>
            </a:r>
            <a:r>
              <a:rPr lang="en-US" dirty="0"/>
              <a:t>vocational training in the field of tailoring, embroidery, carpentry etc.</a:t>
            </a:r>
          </a:p>
          <a:p>
            <a:endParaRPr lang="en-US" dirty="0"/>
          </a:p>
        </p:txBody>
      </p:sp>
    </p:spTree>
    <p:extLst>
      <p:ext uri="{BB962C8B-B14F-4D97-AF65-F5344CB8AC3E}">
        <p14:creationId xmlns:p14="http://schemas.microsoft.com/office/powerpoint/2010/main" val="1068011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normAutofit/>
          </a:bodyPr>
          <a:lstStyle/>
          <a:p>
            <a:r>
              <a:rPr lang="en-US" b="1" dirty="0"/>
              <a:t>8. Supply of drinking water</a:t>
            </a:r>
            <a:r>
              <a:rPr lang="en-US" dirty="0" smtClean="0"/>
              <a:t>: Attempting </a:t>
            </a:r>
            <a:r>
              <a:rPr lang="en-US" dirty="0"/>
              <a:t>to provide safe drinking water by repairing old wells or constructing new ones</a:t>
            </a:r>
            <a:r>
              <a:rPr lang="en-US" dirty="0" smtClean="0"/>
              <a:t>.</a:t>
            </a:r>
            <a:endParaRPr lang="en-US" dirty="0"/>
          </a:p>
          <a:p>
            <a:r>
              <a:rPr lang="en-US" b="1" dirty="0"/>
              <a:t>9. Social welfare</a:t>
            </a:r>
            <a:r>
              <a:rPr lang="en-US" dirty="0" smtClean="0"/>
              <a:t>: Social </a:t>
            </a:r>
            <a:r>
              <a:rPr lang="en-US" dirty="0"/>
              <a:t>welfare activities include rehabilitation of old, disabled and destitute, provision for better housing, </a:t>
            </a:r>
            <a:r>
              <a:rPr lang="en-US" dirty="0" err="1"/>
              <a:t>organisation</a:t>
            </a:r>
            <a:r>
              <a:rPr lang="en-US" dirty="0"/>
              <a:t> of sports, promotion of cultural activities etc.</a:t>
            </a:r>
          </a:p>
          <a:p>
            <a:endParaRPr lang="en-US" dirty="0"/>
          </a:p>
        </p:txBody>
      </p:sp>
    </p:spTree>
    <p:extLst>
      <p:ext uri="{BB962C8B-B14F-4D97-AF65-F5344CB8AC3E}">
        <p14:creationId xmlns:p14="http://schemas.microsoft.com/office/powerpoint/2010/main" val="266048757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a:t>
            </a:r>
            <a:endParaRPr lang="en-US" dirty="0"/>
          </a:p>
        </p:txBody>
      </p:sp>
      <p:sp>
        <p:nvSpPr>
          <p:cNvPr id="3" name="Content Placeholder 2"/>
          <p:cNvSpPr>
            <a:spLocks noGrp="1"/>
          </p:cNvSpPr>
          <p:nvPr>
            <p:ph idx="1"/>
          </p:nvPr>
        </p:nvSpPr>
        <p:spPr/>
        <p:txBody>
          <a:bodyPr>
            <a:normAutofit/>
          </a:bodyPr>
          <a:lstStyle/>
          <a:p>
            <a:r>
              <a:rPr lang="en-US" sz="2100" dirty="0"/>
              <a:t>Greater stress is called for increasing agricultural production both quantitatively and </a:t>
            </a:r>
            <a:r>
              <a:rPr lang="en-US" sz="2100" dirty="0" smtClean="0"/>
              <a:t>qualitatively.</a:t>
            </a:r>
          </a:p>
          <a:p>
            <a:r>
              <a:rPr lang="en-US" sz="2100" dirty="0"/>
              <a:t>Only those officials having expertise in rural psychology should be appointed.</a:t>
            </a:r>
          </a:p>
          <a:p>
            <a:r>
              <a:rPr lang="en-US" sz="2100" dirty="0"/>
              <a:t>Both male and female workers should be selected or appointed from among the villagers themselves</a:t>
            </a:r>
            <a:r>
              <a:rPr lang="en-US" sz="2100" dirty="0" smtClean="0"/>
              <a:t>.</a:t>
            </a:r>
          </a:p>
          <a:p>
            <a:r>
              <a:rPr lang="en-US" sz="2100" dirty="0"/>
              <a:t>Community development work should be so arranged that cooperation of all castes, classes and parties becomes available.</a:t>
            </a:r>
          </a:p>
        </p:txBody>
      </p:sp>
    </p:spTree>
    <p:extLst>
      <p:ext uri="{BB962C8B-B14F-4D97-AF65-F5344CB8AC3E}">
        <p14:creationId xmlns:p14="http://schemas.microsoft.com/office/powerpoint/2010/main" val="5172104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Development </a:t>
            </a:r>
            <a:r>
              <a:rPr lang="en-US" dirty="0" err="1" smtClean="0"/>
              <a:t>Programme</a:t>
            </a:r>
            <a:endParaRPr lang="en-US" dirty="0"/>
          </a:p>
        </p:txBody>
      </p:sp>
      <p:sp>
        <p:nvSpPr>
          <p:cNvPr id="3" name="Content Placeholder 2"/>
          <p:cNvSpPr>
            <a:spLocks noGrp="1"/>
          </p:cNvSpPr>
          <p:nvPr>
            <p:ph idx="1"/>
          </p:nvPr>
        </p:nvSpPr>
        <p:spPr/>
        <p:txBody>
          <a:bodyPr>
            <a:normAutofit/>
          </a:bodyPr>
          <a:lstStyle/>
          <a:p>
            <a:r>
              <a:rPr lang="en-US" sz="2200" dirty="0"/>
              <a:t>Community Development </a:t>
            </a:r>
            <a:r>
              <a:rPr lang="en-US" sz="2200" dirty="0" err="1"/>
              <a:t>Programmes</a:t>
            </a:r>
            <a:r>
              <a:rPr lang="en-US" sz="2200" dirty="0"/>
              <a:t> are defined as developmental initiatives, which are aimed at the development of the communities at all levels, including economic</a:t>
            </a:r>
            <a:r>
              <a:rPr lang="en-US" sz="2200"/>
              <a:t>, </a:t>
            </a:r>
            <a:r>
              <a:rPr lang="en-US" sz="2200" smtClean="0"/>
              <a:t>cultural </a:t>
            </a:r>
            <a:r>
              <a:rPr lang="en-US" sz="2200" dirty="0"/>
              <a:t>and social. </a:t>
            </a:r>
            <a:endParaRPr lang="en-US" sz="2200" dirty="0" smtClean="0"/>
          </a:p>
          <a:p>
            <a:r>
              <a:rPr lang="en-US" sz="2200" dirty="0" smtClean="0"/>
              <a:t>The </a:t>
            </a:r>
            <a:r>
              <a:rPr lang="en-US" sz="2200" dirty="0"/>
              <a:t>desired outcomes of these </a:t>
            </a:r>
            <a:r>
              <a:rPr lang="en-US" sz="2200" dirty="0" err="1"/>
              <a:t>programmes</a:t>
            </a:r>
            <a:r>
              <a:rPr lang="en-US" sz="2200" dirty="0"/>
              <a:t> are complex, and may not be known at the outset, but typically include increased self-reliance, and decision­ making powers resulting from the process of community development.</a:t>
            </a:r>
          </a:p>
        </p:txBody>
      </p:sp>
    </p:spTree>
    <p:extLst>
      <p:ext uri="{BB962C8B-B14F-4D97-AF65-F5344CB8AC3E}">
        <p14:creationId xmlns:p14="http://schemas.microsoft.com/office/powerpoint/2010/main" val="159899063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a:t>Efforts should be made to involve reputed voluntary agencies in Community Development </a:t>
            </a:r>
            <a:r>
              <a:rPr lang="en-US" dirty="0" smtClean="0"/>
              <a:t>Projects.</a:t>
            </a:r>
          </a:p>
          <a:p>
            <a:r>
              <a:rPr lang="en-US" dirty="0"/>
              <a:t>The development of the village community should come substantially and essentially from the people themselves, the government being only a </a:t>
            </a:r>
            <a:r>
              <a:rPr lang="en-US" dirty="0" smtClean="0"/>
              <a:t>guide.</a:t>
            </a:r>
          </a:p>
          <a:p>
            <a:r>
              <a:rPr lang="en-US" dirty="0" err="1"/>
              <a:t>Balwant</a:t>
            </a:r>
            <a:r>
              <a:rPr lang="en-US" dirty="0"/>
              <a:t> </a:t>
            </a:r>
            <a:r>
              <a:rPr lang="en-US" dirty="0" err="1"/>
              <a:t>Rai</a:t>
            </a:r>
            <a:r>
              <a:rPr lang="en-US" dirty="0"/>
              <a:t> Committee has suggested that village </a:t>
            </a:r>
            <a:r>
              <a:rPr lang="en-US" dirty="0" err="1"/>
              <a:t>Panchayats</a:t>
            </a:r>
            <a:r>
              <a:rPr lang="en-US" dirty="0"/>
              <a:t> and </a:t>
            </a:r>
            <a:r>
              <a:rPr lang="en-US" dirty="0" err="1"/>
              <a:t>Panchayat</a:t>
            </a:r>
            <a:r>
              <a:rPr lang="en-US" dirty="0"/>
              <a:t> </a:t>
            </a:r>
            <a:r>
              <a:rPr lang="en-US" dirty="0" err="1"/>
              <a:t>samitis</a:t>
            </a:r>
            <a:r>
              <a:rPr lang="en-US" dirty="0"/>
              <a:t> should function as the veritable instruments for making the </a:t>
            </a:r>
            <a:r>
              <a:rPr lang="en-US" dirty="0" err="1"/>
              <a:t>programme</a:t>
            </a:r>
            <a:r>
              <a:rPr lang="en-US" dirty="0"/>
              <a:t> a success.</a:t>
            </a:r>
          </a:p>
        </p:txBody>
      </p:sp>
    </p:spTree>
    <p:extLst>
      <p:ext uri="{BB962C8B-B14F-4D97-AF65-F5344CB8AC3E}">
        <p14:creationId xmlns:p14="http://schemas.microsoft.com/office/powerpoint/2010/main" val="157795332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err="1"/>
              <a:t>Lavanya</a:t>
            </a:r>
            <a:r>
              <a:rPr lang="en-US" dirty="0"/>
              <a:t> M.M. &amp; Jain S.K., Rural Sociology</a:t>
            </a:r>
          </a:p>
          <a:p>
            <a:r>
              <a:rPr lang="en-US" dirty="0"/>
              <a:t>Singh V.N. &amp; Singh J., Rural Sociology</a:t>
            </a:r>
          </a:p>
          <a:p>
            <a:endParaRPr lang="en-US" dirty="0"/>
          </a:p>
          <a:p>
            <a:endParaRPr lang="en-US" dirty="0"/>
          </a:p>
        </p:txBody>
      </p:sp>
    </p:spTree>
    <p:extLst>
      <p:ext uri="{BB962C8B-B14F-4D97-AF65-F5344CB8AC3E}">
        <p14:creationId xmlns:p14="http://schemas.microsoft.com/office/powerpoint/2010/main" val="217588168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03686" y="2874228"/>
            <a:ext cx="6591300" cy="1371600"/>
          </a:xfrm>
        </p:spPr>
        <p:txBody>
          <a:bodyPr/>
          <a:lstStyle/>
          <a:p>
            <a:r>
              <a:rPr lang="en-US" sz="11500" dirty="0" smtClean="0">
                <a:solidFill>
                  <a:srgbClr val="0D0D0D"/>
                </a:solidFill>
              </a:rPr>
              <a:t>Thank You</a:t>
            </a:r>
            <a:endParaRPr lang="en-US" sz="11500" dirty="0">
              <a:solidFill>
                <a:srgbClr val="0D0D0D"/>
              </a:solidFill>
            </a:endParaRPr>
          </a:p>
        </p:txBody>
      </p:sp>
    </p:spTree>
    <p:extLst>
      <p:ext uri="{BB962C8B-B14F-4D97-AF65-F5344CB8AC3E}">
        <p14:creationId xmlns:p14="http://schemas.microsoft.com/office/powerpoint/2010/main" val="10728588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normAutofit/>
          </a:bodyPr>
          <a:lstStyle/>
          <a:p>
            <a:r>
              <a:rPr lang="en-US" dirty="0" smtClean="0"/>
              <a:t>It </a:t>
            </a:r>
            <a:r>
              <a:rPr lang="en-US" dirty="0"/>
              <a:t>was Nehru’s strategic and centralized planning policies, which not only established the community as a ‘site for the privileged agency of the rural poor’, but also provided the full backing (including domestic and foreign funding) of the Community Development </a:t>
            </a:r>
            <a:r>
              <a:rPr lang="en-US" dirty="0" err="1"/>
              <a:t>Programmes</a:t>
            </a:r>
            <a:r>
              <a:rPr lang="en-US" dirty="0"/>
              <a:t> (CDP), which were launched in 1952 on the fourth anniversary of Gandhi’s death</a:t>
            </a:r>
            <a:r>
              <a:rPr lang="en-US" dirty="0" smtClean="0"/>
              <a:t>.</a:t>
            </a:r>
          </a:p>
          <a:p>
            <a:r>
              <a:rPr lang="en-US" dirty="0"/>
              <a:t>The Community Development </a:t>
            </a:r>
            <a:r>
              <a:rPr lang="en-US" dirty="0" err="1"/>
              <a:t>Programme</a:t>
            </a:r>
            <a:r>
              <a:rPr lang="en-US" dirty="0"/>
              <a:t> has been the biggest rural reconstruction scheme undertaken by the government of free </a:t>
            </a:r>
            <a:r>
              <a:rPr lang="en-US" dirty="0" smtClean="0"/>
              <a:t>India.</a:t>
            </a:r>
          </a:p>
          <a:p>
            <a:endParaRPr lang="en-US" dirty="0"/>
          </a:p>
        </p:txBody>
      </p:sp>
    </p:spTree>
    <p:extLst>
      <p:ext uri="{BB962C8B-B14F-4D97-AF65-F5344CB8AC3E}">
        <p14:creationId xmlns:p14="http://schemas.microsoft.com/office/powerpoint/2010/main" val="8550827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a:t>It has been variously described as the </a:t>
            </a:r>
            <a:r>
              <a:rPr lang="en-US" dirty="0" err="1"/>
              <a:t>magnacarta</a:t>
            </a:r>
            <a:r>
              <a:rPr lang="en-US" dirty="0"/>
              <a:t> of hope and happiness for two-thirds of India’s population, the testament of emancipation, the declaration of war on poverty, ignorance, squalor and disease under which millions have been groaning etc.</a:t>
            </a:r>
          </a:p>
          <a:p>
            <a:r>
              <a:rPr lang="en-US" dirty="0"/>
              <a:t>It is intended to bring both outward and inward grace to the Indian village</a:t>
            </a:r>
            <a:r>
              <a:rPr lang="en-US" dirty="0" smtClean="0"/>
              <a:t>.</a:t>
            </a:r>
          </a:p>
          <a:p>
            <a:r>
              <a:rPr lang="en-US" dirty="0"/>
              <a:t>The Community Development </a:t>
            </a:r>
            <a:r>
              <a:rPr lang="en-US" dirty="0" err="1"/>
              <a:t>Programme</a:t>
            </a:r>
            <a:r>
              <a:rPr lang="en-US" dirty="0"/>
              <a:t> of the present form is, in the main, an American concept. </a:t>
            </a:r>
          </a:p>
        </p:txBody>
      </p:sp>
    </p:spTree>
    <p:extLst>
      <p:ext uri="{BB962C8B-B14F-4D97-AF65-F5344CB8AC3E}">
        <p14:creationId xmlns:p14="http://schemas.microsoft.com/office/powerpoint/2010/main" val="7543906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idx="1"/>
          </p:nvPr>
        </p:nvSpPr>
        <p:spPr/>
        <p:txBody>
          <a:bodyPr>
            <a:normAutofit/>
          </a:bodyPr>
          <a:lstStyle/>
          <a:p>
            <a:r>
              <a:rPr lang="en-US" dirty="0" smtClean="0"/>
              <a:t>It </a:t>
            </a:r>
            <a:r>
              <a:rPr lang="en-US" dirty="0"/>
              <a:t>promotes self-confidence among the </a:t>
            </a:r>
            <a:r>
              <a:rPr lang="en-US" dirty="0" err="1"/>
              <a:t>ruralites</a:t>
            </a:r>
            <a:r>
              <a:rPr lang="en-US" dirty="0" smtClean="0"/>
              <a:t>.</a:t>
            </a:r>
            <a:endParaRPr lang="en-US" dirty="0"/>
          </a:p>
          <a:p>
            <a:r>
              <a:rPr lang="en-US" dirty="0" smtClean="0"/>
              <a:t>It </a:t>
            </a:r>
            <a:r>
              <a:rPr lang="en-US" dirty="0"/>
              <a:t>develops self-reliance in the individual and initiative in the village community</a:t>
            </a:r>
            <a:r>
              <a:rPr lang="en-US" dirty="0" smtClean="0"/>
              <a:t>.</a:t>
            </a:r>
            <a:endParaRPr lang="en-US" dirty="0"/>
          </a:p>
          <a:p>
            <a:r>
              <a:rPr lang="en-US" dirty="0" smtClean="0"/>
              <a:t>The </a:t>
            </a:r>
            <a:r>
              <a:rPr lang="en-US" dirty="0"/>
              <a:t>community development </a:t>
            </a:r>
            <a:r>
              <a:rPr lang="en-US" dirty="0" err="1"/>
              <a:t>programme</a:t>
            </a:r>
            <a:r>
              <a:rPr lang="en-US" dirty="0"/>
              <a:t> effects change at the psychological level of the </a:t>
            </a:r>
            <a:r>
              <a:rPr lang="en-US" dirty="0" err="1"/>
              <a:t>ruralites</a:t>
            </a:r>
            <a:r>
              <a:rPr lang="en-US" dirty="0" smtClean="0"/>
              <a:t>.</a:t>
            </a:r>
            <a:endParaRPr lang="en-US" dirty="0"/>
          </a:p>
          <a:p>
            <a:r>
              <a:rPr lang="en-US" dirty="0" smtClean="0"/>
              <a:t>It </a:t>
            </a:r>
            <a:r>
              <a:rPr lang="en-US" dirty="0"/>
              <a:t>seeks to create new administrative machinery suited to the manifold needs of the village.</a:t>
            </a:r>
          </a:p>
          <a:p>
            <a:endParaRPr lang="en-US" dirty="0"/>
          </a:p>
          <a:p>
            <a:endParaRPr lang="en-US" dirty="0"/>
          </a:p>
        </p:txBody>
      </p:sp>
    </p:spTree>
    <p:extLst>
      <p:ext uri="{BB962C8B-B14F-4D97-AF65-F5344CB8AC3E}">
        <p14:creationId xmlns:p14="http://schemas.microsoft.com/office/powerpoint/2010/main" val="21667040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dirty="0"/>
              <a:t>It is pre-eminently people-oriented</a:t>
            </a:r>
            <a:r>
              <a:rPr lang="en-US" dirty="0" smtClean="0"/>
              <a:t>.</a:t>
            </a:r>
            <a:endParaRPr lang="en-US" dirty="0"/>
          </a:p>
          <a:p>
            <a:r>
              <a:rPr lang="en-US" dirty="0" smtClean="0"/>
              <a:t>Community </a:t>
            </a:r>
            <a:r>
              <a:rPr lang="en-US" dirty="0"/>
              <a:t>thinking and collective action are encouraged through people’s institutions like the </a:t>
            </a:r>
            <a:r>
              <a:rPr lang="en-US" dirty="0" err="1"/>
              <a:t>Panchayats</a:t>
            </a:r>
            <a:r>
              <a:rPr lang="en-US" dirty="0"/>
              <a:t>, co­operative societies, </a:t>
            </a:r>
            <a:r>
              <a:rPr lang="en-US" dirty="0" err="1"/>
              <a:t>Vikas</a:t>
            </a:r>
            <a:r>
              <a:rPr lang="en-US" dirty="0"/>
              <a:t> </a:t>
            </a:r>
            <a:r>
              <a:rPr lang="en-US" dirty="0" err="1"/>
              <a:t>mandals</a:t>
            </a:r>
            <a:r>
              <a:rPr lang="en-US" dirty="0"/>
              <a:t>, etc.</a:t>
            </a:r>
          </a:p>
        </p:txBody>
      </p:sp>
    </p:spTree>
    <p:extLst>
      <p:ext uri="{BB962C8B-B14F-4D97-AF65-F5344CB8AC3E}">
        <p14:creationId xmlns:p14="http://schemas.microsoft.com/office/powerpoint/2010/main" val="10001339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a:t>
            </a:r>
            <a:endParaRPr lang="en-US" dirty="0"/>
          </a:p>
        </p:txBody>
      </p:sp>
      <p:sp>
        <p:nvSpPr>
          <p:cNvPr id="3" name="Content Placeholder 2"/>
          <p:cNvSpPr>
            <a:spLocks noGrp="1"/>
          </p:cNvSpPr>
          <p:nvPr>
            <p:ph idx="1"/>
          </p:nvPr>
        </p:nvSpPr>
        <p:spPr/>
        <p:txBody>
          <a:bodyPr/>
          <a:lstStyle/>
          <a:p>
            <a:r>
              <a:rPr lang="en-US" dirty="0"/>
              <a:t>The </a:t>
            </a:r>
            <a:r>
              <a:rPr lang="en-US" dirty="0" err="1"/>
              <a:t>programme</a:t>
            </a:r>
            <a:r>
              <a:rPr lang="en-US" dirty="0"/>
              <a:t> is instrumental in raising the standard of living of the </a:t>
            </a:r>
            <a:r>
              <a:rPr lang="en-US" dirty="0" err="1"/>
              <a:t>ruralites</a:t>
            </a:r>
            <a:r>
              <a:rPr lang="en-US" dirty="0"/>
              <a:t> and in reconstructing the rural </a:t>
            </a:r>
            <a:r>
              <a:rPr lang="en-US" dirty="0" smtClean="0"/>
              <a:t>India.</a:t>
            </a:r>
          </a:p>
          <a:p>
            <a:r>
              <a:rPr lang="en-US" b="1" dirty="0" smtClean="0"/>
              <a:t>Prof</a:t>
            </a:r>
            <a:r>
              <a:rPr lang="en-US" b="1" dirty="0"/>
              <a:t>. Carl Taylor </a:t>
            </a:r>
            <a:r>
              <a:rPr lang="en-US" dirty="0"/>
              <a:t>rightly observes that the </a:t>
            </a:r>
            <a:r>
              <a:rPr lang="en-US" dirty="0" err="1"/>
              <a:t>programme</a:t>
            </a:r>
            <a:r>
              <a:rPr lang="en-US" dirty="0"/>
              <a:t> </a:t>
            </a:r>
            <a:r>
              <a:rPr lang="en-US" dirty="0" smtClean="0"/>
              <a:t>signifies ”</a:t>
            </a:r>
            <a:r>
              <a:rPr lang="en-US" i="1" dirty="0" smtClean="0"/>
              <a:t>active </a:t>
            </a:r>
            <a:r>
              <a:rPr lang="en-US" i="1" dirty="0"/>
              <a:t>cooperation and involvement of the </a:t>
            </a:r>
            <a:r>
              <a:rPr lang="en-US" i="1" dirty="0" err="1" smtClean="0"/>
              <a:t>ruralites</a:t>
            </a:r>
            <a:r>
              <a:rPr lang="en-US" i="1" dirty="0" smtClean="0"/>
              <a:t>”</a:t>
            </a:r>
            <a:r>
              <a:rPr lang="en-US" dirty="0" smtClean="0"/>
              <a:t> </a:t>
            </a:r>
            <a:r>
              <a:rPr lang="en-US" dirty="0"/>
              <a:t>in formulating and executing their own plans and </a:t>
            </a:r>
            <a:r>
              <a:rPr lang="en-US" dirty="0" err="1"/>
              <a:t>programmes</a:t>
            </a:r>
            <a:r>
              <a:rPr lang="en-US" dirty="0"/>
              <a:t>. </a:t>
            </a:r>
            <a:endParaRPr lang="en-US" dirty="0" smtClean="0"/>
          </a:p>
          <a:p>
            <a:r>
              <a:rPr lang="en-US" dirty="0" smtClean="0"/>
              <a:t>The </a:t>
            </a:r>
            <a:r>
              <a:rPr lang="en-US" dirty="0"/>
              <a:t>end result is social change, economic development and emergence of new local leadership at the village level.</a:t>
            </a:r>
          </a:p>
          <a:p>
            <a:endParaRPr lang="en-US" dirty="0"/>
          </a:p>
        </p:txBody>
      </p:sp>
    </p:spTree>
    <p:extLst>
      <p:ext uri="{BB962C8B-B14F-4D97-AF65-F5344CB8AC3E}">
        <p14:creationId xmlns:p14="http://schemas.microsoft.com/office/powerpoint/2010/main" val="24446112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a:t>
            </a:r>
            <a:endParaRPr lang="en-US" dirty="0"/>
          </a:p>
        </p:txBody>
      </p:sp>
      <p:sp>
        <p:nvSpPr>
          <p:cNvPr id="3" name="Content Placeholder 2"/>
          <p:cNvSpPr>
            <a:spLocks noGrp="1"/>
          </p:cNvSpPr>
          <p:nvPr>
            <p:ph idx="1"/>
          </p:nvPr>
        </p:nvSpPr>
        <p:spPr/>
        <p:txBody>
          <a:bodyPr/>
          <a:lstStyle/>
          <a:p>
            <a:r>
              <a:rPr lang="en-US" b="1" dirty="0"/>
              <a:t>Prof. S. C. </a:t>
            </a:r>
            <a:r>
              <a:rPr lang="en-US" b="1" dirty="0" err="1"/>
              <a:t>Dube</a:t>
            </a:r>
            <a:r>
              <a:rPr lang="en-US" b="1" dirty="0"/>
              <a:t> </a:t>
            </a:r>
            <a:r>
              <a:rPr lang="en-US" dirty="0"/>
              <a:t>has highlighted on two aims of Community Development </a:t>
            </a:r>
            <a:r>
              <a:rPr lang="en-US" dirty="0" err="1"/>
              <a:t>Programme</a:t>
            </a:r>
            <a:r>
              <a:rPr lang="en-US" dirty="0"/>
              <a:t>. </a:t>
            </a:r>
            <a:endParaRPr lang="en-US" dirty="0" smtClean="0"/>
          </a:p>
          <a:p>
            <a:r>
              <a:rPr lang="en-US" dirty="0" smtClean="0"/>
              <a:t>They are: </a:t>
            </a:r>
          </a:p>
          <a:p>
            <a:pPr lvl="1"/>
            <a:r>
              <a:rPr lang="en-US" sz="2000" dirty="0" smtClean="0"/>
              <a:t>(</a:t>
            </a:r>
            <a:r>
              <a:rPr lang="en-US" sz="2000" dirty="0"/>
              <a:t>a) achieving substantial agricultural production and considerable progress in the sphere of communication, rural health and rural education and </a:t>
            </a:r>
            <a:endParaRPr lang="en-US" sz="2000" dirty="0" smtClean="0"/>
          </a:p>
          <a:p>
            <a:pPr lvl="1"/>
            <a:r>
              <a:rPr lang="en-US" sz="2000" dirty="0" smtClean="0"/>
              <a:t>(</a:t>
            </a:r>
            <a:r>
              <a:rPr lang="en-US" sz="2000" dirty="0"/>
              <a:t>b) transforming the socio-economic life of the village through a process of integral cultural change.</a:t>
            </a:r>
          </a:p>
        </p:txBody>
      </p:sp>
    </p:spTree>
    <p:extLst>
      <p:ext uri="{BB962C8B-B14F-4D97-AF65-F5344CB8AC3E}">
        <p14:creationId xmlns:p14="http://schemas.microsoft.com/office/powerpoint/2010/main" val="36653554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Short-term Objectives</a:t>
            </a:r>
            <a:endParaRPr lang="en-US" dirty="0"/>
          </a:p>
        </p:txBody>
      </p:sp>
      <p:sp>
        <p:nvSpPr>
          <p:cNvPr id="3" name="Content Placeholder 2"/>
          <p:cNvSpPr>
            <a:spLocks noGrp="1"/>
          </p:cNvSpPr>
          <p:nvPr>
            <p:ph idx="1"/>
          </p:nvPr>
        </p:nvSpPr>
        <p:spPr/>
        <p:txBody>
          <a:bodyPr>
            <a:normAutofit/>
          </a:bodyPr>
          <a:lstStyle/>
          <a:p>
            <a:r>
              <a:rPr lang="en-US" dirty="0"/>
              <a:t>To increase agricultural production both quantitatively and qualitatively</a:t>
            </a:r>
            <a:r>
              <a:rPr lang="en-US" dirty="0" smtClean="0"/>
              <a:t>.</a:t>
            </a:r>
            <a:endParaRPr lang="en-US" dirty="0"/>
          </a:p>
          <a:p>
            <a:r>
              <a:rPr lang="en-US" dirty="0" smtClean="0"/>
              <a:t>To </a:t>
            </a:r>
            <a:r>
              <a:rPr lang="en-US" dirty="0"/>
              <a:t>solve the problem of rural unemployment</a:t>
            </a:r>
            <a:r>
              <a:rPr lang="en-US" dirty="0" smtClean="0"/>
              <a:t>.</a:t>
            </a:r>
            <a:endParaRPr lang="en-US" dirty="0"/>
          </a:p>
          <a:p>
            <a:r>
              <a:rPr lang="en-US" dirty="0" smtClean="0"/>
              <a:t>To </a:t>
            </a:r>
            <a:r>
              <a:rPr lang="en-US" dirty="0"/>
              <a:t>develop the means of transport and communication in the villages through repairing old roads and constructing new </a:t>
            </a:r>
            <a:r>
              <a:rPr lang="en-US" dirty="0" err="1"/>
              <a:t>pucka</a:t>
            </a:r>
            <a:r>
              <a:rPr lang="en-US" dirty="0"/>
              <a:t> roads</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377838966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27</TotalTime>
  <Words>1314</Words>
  <Application>Microsoft Macintosh PowerPoint</Application>
  <PresentationFormat>On-screen Show (4:3)</PresentationFormat>
  <Paragraphs>87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Expo</vt:lpstr>
      <vt:lpstr>Community Development Programme</vt:lpstr>
      <vt:lpstr>Community Development Programme</vt:lpstr>
      <vt:lpstr>Continuum</vt:lpstr>
      <vt:lpstr>Continuum</vt:lpstr>
      <vt:lpstr>Characteristics</vt:lpstr>
      <vt:lpstr>Continuum</vt:lpstr>
      <vt:lpstr>Importance</vt:lpstr>
      <vt:lpstr>Aims</vt:lpstr>
      <vt:lpstr>Short-term Objectives</vt:lpstr>
      <vt:lpstr>Continuum</vt:lpstr>
      <vt:lpstr>Long-term Objectives</vt:lpstr>
      <vt:lpstr>Organisation</vt:lpstr>
      <vt:lpstr>Continuum</vt:lpstr>
      <vt:lpstr>Continuum</vt:lpstr>
      <vt:lpstr>Scope</vt:lpstr>
      <vt:lpstr>Continuum</vt:lpstr>
      <vt:lpstr>Continuum</vt:lpstr>
      <vt:lpstr>Continuum</vt:lpstr>
      <vt:lpstr>Suggestions</vt:lpstr>
      <vt:lpstr>Continuum</vt:lpstr>
      <vt:lpstr>Reference</vt:lpstr>
      <vt:lpstr>Thank You</vt:lpstr>
    </vt:vector>
  </TitlesOfParts>
  <Company>institution or 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Development Programme</dc:title>
  <dc:creator>SHANDAR ABBAS</dc:creator>
  <cp:lastModifiedBy>SHANDAR ABBAS</cp:lastModifiedBy>
  <cp:revision>5</cp:revision>
  <dcterms:created xsi:type="dcterms:W3CDTF">2020-12-02T14:14:37Z</dcterms:created>
  <dcterms:modified xsi:type="dcterms:W3CDTF">2020-12-16T17:22:49Z</dcterms:modified>
</cp:coreProperties>
</file>